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64" r:id="rId4"/>
    <p:sldId id="272" r:id="rId5"/>
    <p:sldId id="257" r:id="rId6"/>
    <p:sldId id="258" r:id="rId7"/>
    <p:sldId id="259" r:id="rId8"/>
    <p:sldId id="260" r:id="rId9"/>
    <p:sldId id="261" r:id="rId10"/>
    <p:sldId id="262" r:id="rId11"/>
    <p:sldId id="263" r:id="rId12"/>
    <p:sldId id="265" r:id="rId13"/>
    <p:sldId id="266" r:id="rId14"/>
    <p:sldId id="267" r:id="rId15"/>
    <p:sldId id="268" r:id="rId16"/>
    <p:sldId id="269" r:id="rId17"/>
    <p:sldId id="270" r:id="rId18"/>
    <p:sldId id="271"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74" d="100"/>
          <a:sy n="74" d="100"/>
        </p:scale>
        <p:origin x="-1902"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F2B6CF-A984-4330-BBA2-F3452513E453}"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9ED78-1AD8-4172-8AFA-C03A1731CFD3}" type="slidenum">
              <a:rPr lang="en-US" smtClean="0"/>
              <a:t>‹#›</a:t>
            </a:fld>
            <a:endParaRPr lang="en-US"/>
          </a:p>
        </p:txBody>
      </p:sp>
    </p:spTree>
    <p:extLst>
      <p:ext uri="{BB962C8B-B14F-4D97-AF65-F5344CB8AC3E}">
        <p14:creationId xmlns:p14="http://schemas.microsoft.com/office/powerpoint/2010/main" val="3904127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F2B6CF-A984-4330-BBA2-F3452513E453}"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9ED78-1AD8-4172-8AFA-C03A1731CFD3}" type="slidenum">
              <a:rPr lang="en-US" smtClean="0"/>
              <a:t>‹#›</a:t>
            </a:fld>
            <a:endParaRPr lang="en-US"/>
          </a:p>
        </p:txBody>
      </p:sp>
    </p:spTree>
    <p:extLst>
      <p:ext uri="{BB962C8B-B14F-4D97-AF65-F5344CB8AC3E}">
        <p14:creationId xmlns:p14="http://schemas.microsoft.com/office/powerpoint/2010/main" val="2300490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F2B6CF-A984-4330-BBA2-F3452513E453}"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9ED78-1AD8-4172-8AFA-C03A1731CFD3}" type="slidenum">
              <a:rPr lang="en-US" smtClean="0"/>
              <a:t>‹#›</a:t>
            </a:fld>
            <a:endParaRPr lang="en-US"/>
          </a:p>
        </p:txBody>
      </p:sp>
    </p:spTree>
    <p:extLst>
      <p:ext uri="{BB962C8B-B14F-4D97-AF65-F5344CB8AC3E}">
        <p14:creationId xmlns:p14="http://schemas.microsoft.com/office/powerpoint/2010/main" val="12410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F2B6CF-A984-4330-BBA2-F3452513E453}"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9ED78-1AD8-4172-8AFA-C03A1731CFD3}" type="slidenum">
              <a:rPr lang="en-US" smtClean="0"/>
              <a:t>‹#›</a:t>
            </a:fld>
            <a:endParaRPr lang="en-US"/>
          </a:p>
        </p:txBody>
      </p:sp>
    </p:spTree>
    <p:extLst>
      <p:ext uri="{BB962C8B-B14F-4D97-AF65-F5344CB8AC3E}">
        <p14:creationId xmlns:p14="http://schemas.microsoft.com/office/powerpoint/2010/main" val="218305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F2B6CF-A984-4330-BBA2-F3452513E453}"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9ED78-1AD8-4172-8AFA-C03A1731CFD3}" type="slidenum">
              <a:rPr lang="en-US" smtClean="0"/>
              <a:t>‹#›</a:t>
            </a:fld>
            <a:endParaRPr lang="en-US"/>
          </a:p>
        </p:txBody>
      </p:sp>
    </p:spTree>
    <p:extLst>
      <p:ext uri="{BB962C8B-B14F-4D97-AF65-F5344CB8AC3E}">
        <p14:creationId xmlns:p14="http://schemas.microsoft.com/office/powerpoint/2010/main" val="19794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F2B6CF-A984-4330-BBA2-F3452513E453}"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9ED78-1AD8-4172-8AFA-C03A1731CFD3}" type="slidenum">
              <a:rPr lang="en-US" smtClean="0"/>
              <a:t>‹#›</a:t>
            </a:fld>
            <a:endParaRPr lang="en-US"/>
          </a:p>
        </p:txBody>
      </p:sp>
    </p:spTree>
    <p:extLst>
      <p:ext uri="{BB962C8B-B14F-4D97-AF65-F5344CB8AC3E}">
        <p14:creationId xmlns:p14="http://schemas.microsoft.com/office/powerpoint/2010/main" val="322787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F2B6CF-A984-4330-BBA2-F3452513E453}" type="datetimeFigureOut">
              <a:rPr lang="en-US" smtClean="0"/>
              <a:t>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A9ED78-1AD8-4172-8AFA-C03A1731CFD3}" type="slidenum">
              <a:rPr lang="en-US" smtClean="0"/>
              <a:t>‹#›</a:t>
            </a:fld>
            <a:endParaRPr lang="en-US"/>
          </a:p>
        </p:txBody>
      </p:sp>
    </p:spTree>
    <p:extLst>
      <p:ext uri="{BB962C8B-B14F-4D97-AF65-F5344CB8AC3E}">
        <p14:creationId xmlns:p14="http://schemas.microsoft.com/office/powerpoint/2010/main" val="4255436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F2B6CF-A984-4330-BBA2-F3452513E453}" type="datetimeFigureOut">
              <a:rPr lang="en-US" smtClean="0"/>
              <a:t>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A9ED78-1AD8-4172-8AFA-C03A1731CFD3}" type="slidenum">
              <a:rPr lang="en-US" smtClean="0"/>
              <a:t>‹#›</a:t>
            </a:fld>
            <a:endParaRPr lang="en-US"/>
          </a:p>
        </p:txBody>
      </p:sp>
    </p:spTree>
    <p:extLst>
      <p:ext uri="{BB962C8B-B14F-4D97-AF65-F5344CB8AC3E}">
        <p14:creationId xmlns:p14="http://schemas.microsoft.com/office/powerpoint/2010/main" val="315281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F2B6CF-A984-4330-BBA2-F3452513E453}" type="datetimeFigureOut">
              <a:rPr lang="en-US" smtClean="0"/>
              <a:t>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A9ED78-1AD8-4172-8AFA-C03A1731CFD3}" type="slidenum">
              <a:rPr lang="en-US" smtClean="0"/>
              <a:t>‹#›</a:t>
            </a:fld>
            <a:endParaRPr lang="en-US"/>
          </a:p>
        </p:txBody>
      </p:sp>
    </p:spTree>
    <p:extLst>
      <p:ext uri="{BB962C8B-B14F-4D97-AF65-F5344CB8AC3E}">
        <p14:creationId xmlns:p14="http://schemas.microsoft.com/office/powerpoint/2010/main" val="3095693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F2B6CF-A984-4330-BBA2-F3452513E453}"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9ED78-1AD8-4172-8AFA-C03A1731CFD3}" type="slidenum">
              <a:rPr lang="en-US" smtClean="0"/>
              <a:t>‹#›</a:t>
            </a:fld>
            <a:endParaRPr lang="en-US"/>
          </a:p>
        </p:txBody>
      </p:sp>
    </p:spTree>
    <p:extLst>
      <p:ext uri="{BB962C8B-B14F-4D97-AF65-F5344CB8AC3E}">
        <p14:creationId xmlns:p14="http://schemas.microsoft.com/office/powerpoint/2010/main" val="3058730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F2B6CF-A984-4330-BBA2-F3452513E453}"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9ED78-1AD8-4172-8AFA-C03A1731CFD3}" type="slidenum">
              <a:rPr lang="en-US" smtClean="0"/>
              <a:t>‹#›</a:t>
            </a:fld>
            <a:endParaRPr lang="en-US"/>
          </a:p>
        </p:txBody>
      </p:sp>
    </p:spTree>
    <p:extLst>
      <p:ext uri="{BB962C8B-B14F-4D97-AF65-F5344CB8AC3E}">
        <p14:creationId xmlns:p14="http://schemas.microsoft.com/office/powerpoint/2010/main" val="3320302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F2B6CF-A984-4330-BBA2-F3452513E453}" type="datetimeFigureOut">
              <a:rPr lang="en-US" smtClean="0"/>
              <a:t>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9ED78-1AD8-4172-8AFA-C03A1731CFD3}" type="slidenum">
              <a:rPr lang="en-US" smtClean="0"/>
              <a:t>‹#›</a:t>
            </a:fld>
            <a:endParaRPr lang="en-US"/>
          </a:p>
        </p:txBody>
      </p:sp>
    </p:spTree>
    <p:extLst>
      <p:ext uri="{BB962C8B-B14F-4D97-AF65-F5344CB8AC3E}">
        <p14:creationId xmlns:p14="http://schemas.microsoft.com/office/powerpoint/2010/main" val="4041626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toppr.com/guides/general-awareness/banks/major-functions-of-banks/"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www.toppr.com/signup/?utm_source=guides&amp;utm_medium=cs-foundation-banner" TargetMode="External"/><Relationship Id="rId5" Type="http://schemas.openxmlformats.org/officeDocument/2006/relationships/hyperlink" Target="https://www.toppr.com/guides/economics/indian-economy-1950-1990/types-of-economies/" TargetMode="External"/><Relationship Id="rId4" Type="http://schemas.openxmlformats.org/officeDocument/2006/relationships/hyperlink" Target="https://www.toppr.com/guides/general-awareness/money-and-money-market/introduction-to-mone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228600"/>
            <a:ext cx="4572000" cy="2031325"/>
          </a:xfrm>
          <a:prstGeom prst="rect">
            <a:avLst/>
          </a:prstGeom>
        </p:spPr>
        <p:txBody>
          <a:bodyPr>
            <a:spAutoFit/>
          </a:bodyPr>
          <a:lstStyle/>
          <a:p>
            <a:r>
              <a:rPr lang="en-US" dirty="0"/>
              <a:t>disrupts =  disturb</a:t>
            </a:r>
          </a:p>
          <a:p>
            <a:r>
              <a:rPr lang="en-US" dirty="0"/>
              <a:t>breach = violating</a:t>
            </a:r>
          </a:p>
          <a:p>
            <a:r>
              <a:rPr lang="en-US" dirty="0"/>
              <a:t>recess time = free time</a:t>
            </a:r>
          </a:p>
          <a:p>
            <a:endParaRPr lang="en-US" dirty="0"/>
          </a:p>
          <a:p>
            <a:endParaRPr lang="en-US" dirty="0"/>
          </a:p>
          <a:p>
            <a:r>
              <a:rPr lang="en-US" dirty="0"/>
              <a:t>lockdown = march 24 2020</a:t>
            </a:r>
          </a:p>
          <a:p>
            <a:r>
              <a:rPr lang="en-US" dirty="0"/>
              <a:t>virus = 31 </a:t>
            </a:r>
            <a:r>
              <a:rPr lang="en-US" dirty="0" err="1"/>
              <a:t>december</a:t>
            </a:r>
            <a:r>
              <a:rPr lang="en-US" dirty="0"/>
              <a:t> 2019</a:t>
            </a:r>
            <a:endParaRPr lang="e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609600"/>
            <a:ext cx="469582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9391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886200" y="-1"/>
            <a:ext cx="3733800" cy="5152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52400" y="43069"/>
            <a:ext cx="7153435" cy="372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6068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6981"/>
            <a:ext cx="8486775" cy="4624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865" y="0"/>
            <a:ext cx="8190626"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678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00" y="53043"/>
            <a:ext cx="8077200" cy="6463308"/>
          </a:xfrm>
          <a:prstGeom prst="rect">
            <a:avLst/>
          </a:prstGeom>
          <a:solidFill>
            <a:schemeClr val="accent6">
              <a:lumMod val="40000"/>
              <a:lumOff val="60000"/>
            </a:schemeClr>
          </a:solidFill>
        </p:spPr>
        <p:txBody>
          <a:bodyPr wrap="square">
            <a:spAutoFit/>
          </a:bodyPr>
          <a:lstStyle/>
          <a:p>
            <a:r>
              <a:rPr lang="en-US" b="1" dirty="0" smtClean="0"/>
              <a:t>4.Pradhan </a:t>
            </a:r>
            <a:r>
              <a:rPr lang="en-US" b="1" dirty="0" err="1"/>
              <a:t>Mantri</a:t>
            </a:r>
            <a:r>
              <a:rPr lang="en-US" b="1" dirty="0"/>
              <a:t> Jan </a:t>
            </a:r>
            <a:r>
              <a:rPr lang="en-US" b="1" dirty="0" err="1"/>
              <a:t>Dhan</a:t>
            </a:r>
            <a:r>
              <a:rPr lang="en-US" b="1" dirty="0"/>
              <a:t> </a:t>
            </a:r>
            <a:r>
              <a:rPr lang="en-US" b="1" dirty="0" err="1"/>
              <a:t>Yojna</a:t>
            </a:r>
            <a:r>
              <a:rPr lang="en-US" b="1" dirty="0"/>
              <a:t>:</a:t>
            </a:r>
          </a:p>
          <a:p>
            <a:r>
              <a:rPr lang="en-US" dirty="0"/>
              <a:t>This scheme was launched to bring in Financial Inclusivity among the people of India.</a:t>
            </a:r>
          </a:p>
          <a:p>
            <a:r>
              <a:rPr lang="en-US" dirty="0"/>
              <a:t>This scheme was launched to bring in Financial Literacy and also help people to make use of the financial benefits which are already available with them.</a:t>
            </a:r>
          </a:p>
          <a:p>
            <a:r>
              <a:rPr lang="en-US" dirty="0"/>
              <a:t>Also, it aimed at providing banking services to the people who were not making use of it.</a:t>
            </a:r>
          </a:p>
          <a:p>
            <a:r>
              <a:rPr lang="en-US" dirty="0"/>
              <a:t>It covers a range of Financial Services like easy credit, remittances and insurances, </a:t>
            </a:r>
            <a:r>
              <a:rPr lang="en-US" dirty="0" err="1" smtClean="0"/>
              <a:t>etc</a:t>
            </a:r>
            <a:endParaRPr lang="en-US" dirty="0" smtClean="0"/>
          </a:p>
          <a:p>
            <a:r>
              <a:rPr lang="en-US" b="1" dirty="0" smtClean="0"/>
              <a:t>12.AMRUT </a:t>
            </a:r>
            <a:r>
              <a:rPr lang="en-US" b="1" dirty="0"/>
              <a:t>Plan</a:t>
            </a:r>
            <a:endParaRPr lang="en-US" dirty="0"/>
          </a:p>
          <a:p>
            <a:r>
              <a:rPr lang="en-US" b="1" dirty="0"/>
              <a:t>Main purpose:</a:t>
            </a:r>
            <a:r>
              <a:rPr lang="en-US" dirty="0"/>
              <a:t> Providing basic services (e.g. water supply, sewerage, urban transport) to households and build amenities in cities which will improve the quality of life for all, especially the poor and the disadvantaged is a national priority.</a:t>
            </a:r>
          </a:p>
          <a:p>
            <a:r>
              <a:rPr lang="en-US" b="1" dirty="0"/>
              <a:t>The purpose of Atal Mission for Rejuvenation and Urban Transformation (AMRUT) is to:</a:t>
            </a:r>
            <a:endParaRPr lang="en-US" dirty="0"/>
          </a:p>
          <a:p>
            <a:r>
              <a:rPr lang="en-US" dirty="0"/>
              <a:t>Ensure that every household has access to a tap with the assured supply of water and a sewerage connection.</a:t>
            </a:r>
          </a:p>
          <a:p>
            <a:r>
              <a:rPr lang="en-US" dirty="0"/>
              <a:t>Increase the amenity value of cities by developing greenery and well maintained open spaces (e.g. parks) and</a:t>
            </a:r>
          </a:p>
          <a:p>
            <a:r>
              <a:rPr lang="en-US" dirty="0"/>
              <a:t>Reduce pollution by switching to public transport or constructing facilities for non-motorized transport (e.g. walking and cycling). All these outcomes are valued by citizens, particularly women, and indicators and standards have been prescribed by the Ministry of Housing and Urban Affairs (</a:t>
            </a:r>
            <a:r>
              <a:rPr lang="en-US" dirty="0" err="1"/>
              <a:t>MoHUA</a:t>
            </a:r>
            <a:r>
              <a:rPr lang="en-US" dirty="0"/>
              <a:t> ) in the form of Service Level Benchmarks (SLBs</a:t>
            </a:r>
            <a:r>
              <a:rPr lang="en-US" dirty="0" smtClean="0"/>
              <a:t>)</a:t>
            </a:r>
            <a:endParaRPr lang="en-US" dirty="0"/>
          </a:p>
        </p:txBody>
      </p:sp>
      <p:sp>
        <p:nvSpPr>
          <p:cNvPr id="3" name="Rectangle 2"/>
          <p:cNvSpPr/>
          <p:nvPr/>
        </p:nvSpPr>
        <p:spPr>
          <a:xfrm>
            <a:off x="4724400" y="0"/>
            <a:ext cx="7696200" cy="646330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100000" t="100000"/>
            </a:path>
            <a:tileRect r="-100000" b="-100000"/>
          </a:gradFill>
        </p:spPr>
        <p:txBody>
          <a:bodyPr wrap="square">
            <a:spAutoFit/>
          </a:bodyPr>
          <a:lstStyle/>
          <a:p>
            <a:r>
              <a:rPr lang="en-US" b="1" dirty="0" smtClean="0"/>
              <a:t>5.Skill </a:t>
            </a:r>
            <a:r>
              <a:rPr lang="en-US" b="1" dirty="0"/>
              <a:t>India Mission</a:t>
            </a:r>
            <a:endParaRPr lang="en-US" dirty="0"/>
          </a:p>
          <a:p>
            <a:r>
              <a:rPr lang="en-US" b="1" dirty="0"/>
              <a:t>Main purpose:</a:t>
            </a:r>
            <a:r>
              <a:rPr lang="en-US" dirty="0"/>
              <a:t> The Mission has been developed to create convergence across sectors and States in terms of skill training activities. Further, to achieve the vision of 'Skilled India', the National Skill Development Mission would not only consolidate and coordinate skilling efforts, but also expedite decision making across sectors to achieve skilling at scale with speed and standards</a:t>
            </a:r>
            <a:r>
              <a:rPr lang="en-US" dirty="0" smtClean="0"/>
              <a:t>.</a:t>
            </a:r>
          </a:p>
          <a:p>
            <a:endParaRPr lang="en-US" dirty="0"/>
          </a:p>
          <a:p>
            <a:r>
              <a:rPr lang="en-US" dirty="0" smtClean="0"/>
              <a:t>6.</a:t>
            </a:r>
            <a:r>
              <a:rPr lang="en-US" b="1" dirty="0"/>
              <a:t> Make in India</a:t>
            </a:r>
            <a:endParaRPr lang="en-US" dirty="0"/>
          </a:p>
          <a:p>
            <a:r>
              <a:rPr lang="en-US" b="1" dirty="0"/>
              <a:t>Main purpose:</a:t>
            </a:r>
            <a:r>
              <a:rPr lang="en-US" dirty="0"/>
              <a:t> PM Narendra Modi launched the 'Make in India' campaign to facilitate investment, foster innovation, enhance skill development, protect intellectual property &amp; build best in class manufacturing infrastructure.</a:t>
            </a:r>
          </a:p>
          <a:p>
            <a:r>
              <a:rPr lang="en-US" dirty="0"/>
              <a:t>'Make in India' has identified 25 sectors in manufacturing, infrastructure and service activities and detailed information is being shared through interactive web-portal and professionally developed brochures. FDI has been opened up in </a:t>
            </a:r>
            <a:r>
              <a:rPr lang="en-US" dirty="0" err="1"/>
              <a:t>Defence</a:t>
            </a:r>
            <a:r>
              <a:rPr lang="en-US" dirty="0"/>
              <a:t> Production, Construction and Railway infrastructure in a big way.</a:t>
            </a:r>
          </a:p>
          <a:p>
            <a:endParaRPr lang="en-US" dirty="0" smtClean="0"/>
          </a:p>
          <a:p>
            <a:r>
              <a:rPr lang="en-US" dirty="0" smtClean="0"/>
              <a:t>7.</a:t>
            </a:r>
            <a:r>
              <a:rPr lang="en-US" b="1" dirty="0"/>
              <a:t> </a:t>
            </a:r>
            <a:r>
              <a:rPr lang="en-US" b="1" dirty="0" err="1"/>
              <a:t>Swachh</a:t>
            </a:r>
            <a:r>
              <a:rPr lang="en-US" b="1" dirty="0"/>
              <a:t> Bharat Mission</a:t>
            </a:r>
            <a:endParaRPr lang="en-US" dirty="0"/>
          </a:p>
          <a:p>
            <a:r>
              <a:rPr lang="en-US" b="1" dirty="0"/>
              <a:t>Main purpose: </a:t>
            </a:r>
            <a:r>
              <a:rPr lang="en-US" dirty="0"/>
              <a:t>On 2nd October 2014, </a:t>
            </a:r>
            <a:r>
              <a:rPr lang="en-US" dirty="0" err="1"/>
              <a:t>Swachh</a:t>
            </a:r>
            <a:r>
              <a:rPr lang="en-US" dirty="0"/>
              <a:t> Bharat Mission was launched throughout length and breadth of the country as a national movement. The campaign aims to achieve the vision of a 'Clean India' by 2nd October 2019.</a:t>
            </a:r>
            <a:br>
              <a:rPr lang="en-US" dirty="0"/>
            </a:br>
            <a:r>
              <a:rPr lang="en-US" dirty="0"/>
              <a:t>The </a:t>
            </a:r>
            <a:r>
              <a:rPr lang="en-US" dirty="0" err="1"/>
              <a:t>Swachh</a:t>
            </a:r>
            <a:r>
              <a:rPr lang="en-US" dirty="0"/>
              <a:t> Bharat </a:t>
            </a:r>
            <a:r>
              <a:rPr lang="en-US" dirty="0" err="1"/>
              <a:t>Abhiyan</a:t>
            </a:r>
            <a:r>
              <a:rPr lang="en-US" dirty="0"/>
              <a:t> is the most significant cleanliness campaign by the Government of India.</a:t>
            </a:r>
          </a:p>
          <a:p>
            <a:endParaRPr lang="en-US" dirty="0"/>
          </a:p>
        </p:txBody>
      </p:sp>
    </p:spTree>
    <p:extLst>
      <p:ext uri="{BB962C8B-B14F-4D97-AF65-F5344CB8AC3E}">
        <p14:creationId xmlns:p14="http://schemas.microsoft.com/office/powerpoint/2010/main" val="2444680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81400" y="0"/>
            <a:ext cx="9906000" cy="5632311"/>
          </a:xfrm>
          <a:prstGeom prst="rect">
            <a:avLst/>
          </a:prstGeom>
          <a:solidFill>
            <a:schemeClr val="accent6">
              <a:lumMod val="40000"/>
              <a:lumOff val="60000"/>
            </a:schemeClr>
          </a:solidFill>
        </p:spPr>
        <p:txBody>
          <a:bodyPr wrap="square">
            <a:spAutoFit/>
          </a:bodyPr>
          <a:lstStyle/>
          <a:p>
            <a:r>
              <a:rPr lang="en-US" b="1" dirty="0" smtClean="0"/>
              <a:t>9.Atal </a:t>
            </a:r>
            <a:r>
              <a:rPr lang="en-US" b="1" dirty="0"/>
              <a:t>Pension </a:t>
            </a:r>
            <a:r>
              <a:rPr lang="en-US" b="1" dirty="0" err="1"/>
              <a:t>Yojna</a:t>
            </a:r>
            <a:r>
              <a:rPr lang="en-US" b="1" dirty="0"/>
              <a:t>:</a:t>
            </a:r>
          </a:p>
          <a:p>
            <a:r>
              <a:rPr lang="en-US" dirty="0"/>
              <a:t>The scheme aims at providing a universal pension scheme for the people who are working in the unorganized sector, and most of their payments are not recorded. These people include gardeners, drivers, servants, etc.</a:t>
            </a:r>
          </a:p>
          <a:p>
            <a:pPr lvl="1"/>
            <a:r>
              <a:rPr lang="en-US" dirty="0"/>
              <a:t>Replacement of the </a:t>
            </a:r>
            <a:r>
              <a:rPr lang="en-US" dirty="0" err="1"/>
              <a:t>Swavalamban</a:t>
            </a:r>
            <a:r>
              <a:rPr lang="en-US" dirty="0"/>
              <a:t> </a:t>
            </a:r>
            <a:r>
              <a:rPr lang="en-US" dirty="0" err="1"/>
              <a:t>Yojna</a:t>
            </a:r>
            <a:endParaRPr lang="en-US" dirty="0"/>
          </a:p>
          <a:p>
            <a:pPr lvl="1"/>
            <a:r>
              <a:rPr lang="en-US" dirty="0"/>
              <a:t>The main aim of the scheme is to secure the future of the people working in the unorganized sectors by making a pension provision for </a:t>
            </a:r>
            <a:r>
              <a:rPr lang="en-US" dirty="0" smtClean="0"/>
              <a:t>them</a:t>
            </a:r>
          </a:p>
          <a:p>
            <a:r>
              <a:rPr lang="en-US" b="1" dirty="0" smtClean="0"/>
              <a:t>3.Pradhan </a:t>
            </a:r>
            <a:r>
              <a:rPr lang="en-US" b="1" dirty="0" err="1"/>
              <a:t>Mantri</a:t>
            </a:r>
            <a:r>
              <a:rPr lang="en-US" b="1" dirty="0"/>
              <a:t> </a:t>
            </a:r>
            <a:r>
              <a:rPr lang="en-US" b="1" dirty="0" err="1"/>
              <a:t>Shram</a:t>
            </a:r>
            <a:r>
              <a:rPr lang="en-US" b="1" dirty="0"/>
              <a:t> Yogi </a:t>
            </a:r>
            <a:r>
              <a:rPr lang="en-US" b="1" dirty="0" err="1"/>
              <a:t>Maan-Dhan</a:t>
            </a:r>
            <a:endParaRPr lang="en-US" b="1" dirty="0"/>
          </a:p>
          <a:p>
            <a:r>
              <a:rPr lang="en-US" dirty="0"/>
              <a:t>This is also a scheme which is aimed at helping the workers of the unorganized sector like auto drivers, rag pickers, etc.</a:t>
            </a:r>
          </a:p>
          <a:p>
            <a:pPr lvl="1"/>
            <a:r>
              <a:rPr lang="en-US" dirty="0"/>
              <a:t>A minimum assured pension of </a:t>
            </a:r>
            <a:r>
              <a:rPr lang="en-US" dirty="0" err="1"/>
              <a:t>Rs</a:t>
            </a:r>
            <a:r>
              <a:rPr lang="en-US" dirty="0"/>
              <a:t> 3000 per month would be given to the subscriber of this scheme.</a:t>
            </a:r>
          </a:p>
          <a:p>
            <a:pPr lvl="1"/>
            <a:r>
              <a:rPr lang="en-US" dirty="0"/>
              <a:t>Also, if the subscriber dies, the spouse of the subscriber would receive 50% of the pension amount.</a:t>
            </a:r>
          </a:p>
          <a:p>
            <a:pPr lvl="1"/>
            <a:r>
              <a:rPr lang="en-US" dirty="0"/>
              <a:t>Also, the scheme can be transferred in the name of the nominee after if the subscriber dies before the age of 60.</a:t>
            </a:r>
          </a:p>
          <a:p>
            <a:pPr lvl="1"/>
            <a:r>
              <a:rPr lang="en-US" b="1" dirty="0"/>
              <a:t>Startup </a:t>
            </a:r>
            <a:r>
              <a:rPr lang="en-US" b="1" dirty="0" smtClean="0"/>
              <a:t>India</a:t>
            </a:r>
          </a:p>
          <a:p>
            <a:pPr lvl="1"/>
            <a:r>
              <a:rPr lang="en-US" dirty="0"/>
              <a:t>January 16, </a:t>
            </a:r>
            <a:r>
              <a:rPr lang="en-US" dirty="0" smtClean="0"/>
              <a:t>2016 </a:t>
            </a:r>
            <a:r>
              <a:rPr lang="en-US" dirty="0" err="1" smtClean="0"/>
              <a:t>lanch</a:t>
            </a:r>
            <a:endParaRPr lang="en-US" dirty="0" smtClean="0"/>
          </a:p>
          <a:p>
            <a:pPr lvl="1"/>
            <a:r>
              <a:rPr lang="en-US" dirty="0"/>
              <a:t>This government scheme was launched to support various entrepreneurs who come up with business ideas and are unable to convert those ideas into reality due to the lack of funds. The Government decided to help these entrepreneurs financially, as this would also ensure the creation of new jobs</a:t>
            </a:r>
          </a:p>
        </p:txBody>
      </p:sp>
      <p:sp>
        <p:nvSpPr>
          <p:cNvPr id="3" name="Rectangle 2"/>
          <p:cNvSpPr/>
          <p:nvPr/>
        </p:nvSpPr>
        <p:spPr>
          <a:xfrm>
            <a:off x="6355724" y="0"/>
            <a:ext cx="6369676" cy="646330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p:spPr>
        <p:txBody>
          <a:bodyPr wrap="square">
            <a:spAutoFit/>
          </a:bodyPr>
          <a:lstStyle/>
          <a:p>
            <a:r>
              <a:rPr lang="en-US" b="1" dirty="0" smtClean="0"/>
              <a:t>8.Ujala </a:t>
            </a:r>
            <a:r>
              <a:rPr lang="en-US" b="1" dirty="0" err="1"/>
              <a:t>Yojna</a:t>
            </a:r>
            <a:endParaRPr lang="en-US" dirty="0"/>
          </a:p>
          <a:p>
            <a:r>
              <a:rPr lang="en-US" b="1" dirty="0"/>
              <a:t>Main purpose: </a:t>
            </a:r>
            <a:r>
              <a:rPr lang="en-US" dirty="0"/>
              <a:t>State run Energy Efficiency Services Ltd (EESL) has distributed over 30 crore light emitting diode (LED) bulbs across country under zero-subsidy </a:t>
            </a:r>
            <a:r>
              <a:rPr lang="en-US" dirty="0" err="1"/>
              <a:t>Unnat</a:t>
            </a:r>
            <a:r>
              <a:rPr lang="en-US" dirty="0"/>
              <a:t> </a:t>
            </a:r>
            <a:r>
              <a:rPr lang="en-US" dirty="0" err="1"/>
              <a:t>Jyoti</a:t>
            </a:r>
            <a:r>
              <a:rPr lang="en-US" dirty="0"/>
              <a:t> by Affordable LEDs for All (UJALA) scheme</a:t>
            </a:r>
            <a:r>
              <a:rPr lang="en-US" dirty="0" smtClean="0"/>
              <a:t>.</a:t>
            </a:r>
          </a:p>
          <a:p>
            <a:endParaRPr lang="en-US" dirty="0"/>
          </a:p>
          <a:p>
            <a:r>
              <a:rPr lang="en-US" dirty="0" smtClean="0"/>
              <a:t>10.</a:t>
            </a:r>
            <a:r>
              <a:rPr lang="en-US" b="1" dirty="0"/>
              <a:t> Prime Minister Jeevan </a:t>
            </a:r>
            <a:r>
              <a:rPr lang="en-US" b="1" dirty="0" err="1"/>
              <a:t>Jyoti</a:t>
            </a:r>
            <a:r>
              <a:rPr lang="en-US" b="1" dirty="0"/>
              <a:t> </a:t>
            </a:r>
            <a:r>
              <a:rPr lang="en-US" b="1" dirty="0" err="1"/>
              <a:t>Bima</a:t>
            </a:r>
            <a:r>
              <a:rPr lang="en-US" b="1" dirty="0"/>
              <a:t> </a:t>
            </a:r>
            <a:r>
              <a:rPr lang="en-US" b="1" dirty="0" err="1"/>
              <a:t>Yojana</a:t>
            </a:r>
            <a:endParaRPr lang="en-US" dirty="0"/>
          </a:p>
          <a:p>
            <a:r>
              <a:rPr lang="en-US" b="1" dirty="0"/>
              <a:t>Main purpose:</a:t>
            </a:r>
            <a:r>
              <a:rPr lang="en-US" dirty="0"/>
              <a:t> Pradhan </a:t>
            </a:r>
            <a:r>
              <a:rPr lang="en-US" dirty="0" err="1"/>
              <a:t>Mantri</a:t>
            </a:r>
            <a:r>
              <a:rPr lang="en-US" dirty="0"/>
              <a:t> Jeevan </a:t>
            </a:r>
            <a:r>
              <a:rPr lang="en-US" dirty="0" err="1"/>
              <a:t>Jyoti</a:t>
            </a:r>
            <a:r>
              <a:rPr lang="en-US" dirty="0"/>
              <a:t> </a:t>
            </a:r>
            <a:r>
              <a:rPr lang="en-US" dirty="0" err="1"/>
              <a:t>Bima</a:t>
            </a:r>
            <a:r>
              <a:rPr lang="en-US" dirty="0"/>
              <a:t> </a:t>
            </a:r>
            <a:r>
              <a:rPr lang="en-US" dirty="0" err="1"/>
              <a:t>Yojana</a:t>
            </a:r>
            <a:r>
              <a:rPr lang="en-US" dirty="0"/>
              <a:t> is a government-backed Life insurance scheme in India. Pradhan </a:t>
            </a:r>
            <a:r>
              <a:rPr lang="en-US" dirty="0" err="1"/>
              <a:t>Mantri</a:t>
            </a:r>
            <a:r>
              <a:rPr lang="en-US" dirty="0"/>
              <a:t> Jeevan </a:t>
            </a:r>
            <a:r>
              <a:rPr lang="en-US" dirty="0" err="1"/>
              <a:t>Jyoti</a:t>
            </a:r>
            <a:r>
              <a:rPr lang="en-US" dirty="0"/>
              <a:t> </a:t>
            </a:r>
            <a:r>
              <a:rPr lang="en-US" dirty="0" err="1"/>
              <a:t>Bima</a:t>
            </a:r>
            <a:r>
              <a:rPr lang="en-US" dirty="0"/>
              <a:t> </a:t>
            </a:r>
            <a:r>
              <a:rPr lang="en-US" dirty="0" err="1"/>
              <a:t>Yojana</a:t>
            </a:r>
            <a:r>
              <a:rPr lang="en-US" dirty="0"/>
              <a:t> is available to people between 18 and 50 years of age with bank accounts.</a:t>
            </a:r>
          </a:p>
          <a:p>
            <a:endParaRPr lang="en-US" dirty="0" smtClean="0"/>
          </a:p>
          <a:p>
            <a:r>
              <a:rPr lang="en-US" dirty="0" smtClean="0"/>
              <a:t>11.</a:t>
            </a:r>
            <a:r>
              <a:rPr lang="en-US" b="1" dirty="0"/>
              <a:t> Pradhan </a:t>
            </a:r>
            <a:r>
              <a:rPr lang="en-US" b="1" dirty="0" err="1"/>
              <a:t>Mantri</a:t>
            </a:r>
            <a:r>
              <a:rPr lang="en-US" b="1" dirty="0"/>
              <a:t> Suraksha </a:t>
            </a:r>
            <a:r>
              <a:rPr lang="en-US" b="1" dirty="0" err="1"/>
              <a:t>Bima</a:t>
            </a:r>
            <a:r>
              <a:rPr lang="en-US" b="1" dirty="0"/>
              <a:t> </a:t>
            </a:r>
            <a:r>
              <a:rPr lang="en-US" b="1" dirty="0" err="1"/>
              <a:t>Yojana</a:t>
            </a:r>
            <a:endParaRPr lang="en-US" dirty="0"/>
          </a:p>
          <a:p>
            <a:r>
              <a:rPr lang="en-US" b="1" dirty="0"/>
              <a:t>Main purpose</a:t>
            </a:r>
            <a:r>
              <a:rPr lang="en-US" dirty="0"/>
              <a:t>: Pradhan </a:t>
            </a:r>
            <a:r>
              <a:rPr lang="en-US" dirty="0" err="1"/>
              <a:t>Mantri</a:t>
            </a:r>
            <a:r>
              <a:rPr lang="en-US" dirty="0"/>
              <a:t> Suraksha </a:t>
            </a:r>
            <a:r>
              <a:rPr lang="en-US" dirty="0" err="1"/>
              <a:t>Bima</a:t>
            </a:r>
            <a:r>
              <a:rPr lang="en-US" dirty="0"/>
              <a:t> </a:t>
            </a:r>
            <a:r>
              <a:rPr lang="en-US" dirty="0" err="1"/>
              <a:t>Yojana</a:t>
            </a:r>
            <a:r>
              <a:rPr lang="en-US" dirty="0"/>
              <a:t> is a government-backed accident insurance scheme in India. As of May 2016, only 20% of India's population has any kind of insurance, this scheme aims to increase the number.</a:t>
            </a:r>
          </a:p>
          <a:p>
            <a:endParaRPr lang="en-US" dirty="0" smtClean="0"/>
          </a:p>
          <a:p>
            <a:r>
              <a:rPr lang="en-US" dirty="0" smtClean="0"/>
              <a:t>12.</a:t>
            </a:r>
            <a:r>
              <a:rPr lang="en-US" b="1" dirty="0"/>
              <a:t> Digital India Mission</a:t>
            </a:r>
            <a:endParaRPr lang="en-US" dirty="0"/>
          </a:p>
          <a:p>
            <a:r>
              <a:rPr lang="en-US" b="1" dirty="0"/>
              <a:t>Main purpose:</a:t>
            </a:r>
            <a:r>
              <a:rPr lang="en-US" dirty="0"/>
              <a:t> The Digital India </a:t>
            </a:r>
            <a:r>
              <a:rPr lang="en-US" dirty="0" err="1"/>
              <a:t>programme</a:t>
            </a:r>
            <a:r>
              <a:rPr lang="en-US" dirty="0"/>
              <a:t> is a flagship </a:t>
            </a:r>
            <a:r>
              <a:rPr lang="en-US" dirty="0" err="1"/>
              <a:t>programme</a:t>
            </a:r>
            <a:r>
              <a:rPr lang="en-US" dirty="0"/>
              <a:t> of the Government of India with a vision to transform India into a digitally empowered society and knowledge economy.</a:t>
            </a:r>
          </a:p>
          <a:p>
            <a:endParaRPr lang="en-US" dirty="0"/>
          </a:p>
        </p:txBody>
      </p:sp>
    </p:spTree>
    <p:extLst>
      <p:ext uri="{BB962C8B-B14F-4D97-AF65-F5344CB8AC3E}">
        <p14:creationId xmlns:p14="http://schemas.microsoft.com/office/powerpoint/2010/main" val="3683688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57200"/>
            <a:ext cx="7620000" cy="397031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p:spPr>
        <p:txBody>
          <a:bodyPr wrap="square">
            <a:spAutoFit/>
          </a:bodyPr>
          <a:lstStyle/>
          <a:p>
            <a:r>
              <a:rPr lang="en-US" b="1" dirty="0" smtClean="0"/>
              <a:t>13.UDAY</a:t>
            </a:r>
            <a:endParaRPr lang="en-US" dirty="0"/>
          </a:p>
          <a:p>
            <a:r>
              <a:rPr lang="en-US" b="1" dirty="0"/>
              <a:t>Main purpose:</a:t>
            </a:r>
            <a:r>
              <a:rPr lang="en-US" dirty="0"/>
              <a:t> Ministry of Power, </a:t>
            </a:r>
            <a:r>
              <a:rPr lang="en-US" dirty="0" err="1"/>
              <a:t>GoI</a:t>
            </a:r>
            <a:r>
              <a:rPr lang="en-US" dirty="0"/>
              <a:t> launched </a:t>
            </a:r>
            <a:r>
              <a:rPr lang="en-US" dirty="0" err="1"/>
              <a:t>Ujwal</a:t>
            </a:r>
            <a:r>
              <a:rPr lang="en-US" dirty="0"/>
              <a:t> DISCOM Assurance </a:t>
            </a:r>
            <a:r>
              <a:rPr lang="en-US" dirty="0" err="1"/>
              <a:t>Yojana</a:t>
            </a:r>
            <a:r>
              <a:rPr lang="en-US" dirty="0"/>
              <a:t> (UDAY) which was approved by Union Cabinet on 5th November, 2015.</a:t>
            </a:r>
          </a:p>
          <a:p>
            <a:r>
              <a:rPr lang="en-US" b="1" dirty="0"/>
              <a:t>The scheme envisages:</a:t>
            </a:r>
            <a:endParaRPr lang="en-US" dirty="0"/>
          </a:p>
          <a:p>
            <a:pPr marL="342900" indent="-342900">
              <a:buFont typeface="+mj-lt"/>
              <a:buAutoNum type="arabicPeriod"/>
            </a:pPr>
            <a:r>
              <a:rPr lang="en-US" dirty="0"/>
              <a:t>Financial Turnaround</a:t>
            </a:r>
          </a:p>
          <a:p>
            <a:pPr marL="342900" indent="-342900">
              <a:buFont typeface="+mj-lt"/>
              <a:buAutoNum type="arabicPeriod"/>
            </a:pPr>
            <a:r>
              <a:rPr lang="en-US" dirty="0"/>
              <a:t>Operational improvement</a:t>
            </a:r>
          </a:p>
          <a:p>
            <a:pPr marL="342900" indent="-342900">
              <a:buFont typeface="+mj-lt"/>
              <a:buAutoNum type="arabicPeriod"/>
            </a:pPr>
            <a:r>
              <a:rPr lang="en-US" dirty="0"/>
              <a:t>Reduction of cost of generation of power</a:t>
            </a:r>
          </a:p>
          <a:p>
            <a:pPr marL="342900" indent="-342900">
              <a:buFont typeface="+mj-lt"/>
              <a:buAutoNum type="arabicPeriod"/>
            </a:pPr>
            <a:r>
              <a:rPr lang="en-US" dirty="0"/>
              <a:t>Development of Renewable Energy</a:t>
            </a:r>
          </a:p>
          <a:p>
            <a:pPr marL="342900" indent="-342900">
              <a:buFont typeface="+mj-lt"/>
              <a:buAutoNum type="arabicPeriod"/>
            </a:pPr>
            <a:r>
              <a:rPr lang="en-US" dirty="0"/>
              <a:t>Energy efficiency &amp; </a:t>
            </a:r>
            <a:r>
              <a:rPr lang="en-US" dirty="0" smtClean="0"/>
              <a:t>conservation</a:t>
            </a:r>
          </a:p>
          <a:p>
            <a:endParaRPr lang="en-US" dirty="0"/>
          </a:p>
          <a:p>
            <a:r>
              <a:rPr lang="en-US" b="1" dirty="0" smtClean="0"/>
              <a:t>14.Start-up </a:t>
            </a:r>
            <a:r>
              <a:rPr lang="en-US" b="1" dirty="0" err="1"/>
              <a:t>india</a:t>
            </a:r>
            <a:endParaRPr lang="en-US" dirty="0"/>
          </a:p>
          <a:p>
            <a:r>
              <a:rPr lang="en-US" b="1" dirty="0"/>
              <a:t>Main purpose:</a:t>
            </a:r>
            <a:r>
              <a:rPr lang="en-US" dirty="0"/>
              <a:t> Startup India is a flagship initiative of the Government of India, intended to </a:t>
            </a:r>
            <a:r>
              <a:rPr lang="en-US" dirty="0" err="1"/>
              <a:t>catalyse</a:t>
            </a:r>
            <a:r>
              <a:rPr lang="en-US" dirty="0"/>
              <a:t> startup culture and build a strong and inclusive ecosystem for innovation and entrepreneurship in India.</a:t>
            </a:r>
          </a:p>
        </p:txBody>
      </p:sp>
    </p:spTree>
    <p:extLst>
      <p:ext uri="{BB962C8B-B14F-4D97-AF65-F5344CB8AC3E}">
        <p14:creationId xmlns:p14="http://schemas.microsoft.com/office/powerpoint/2010/main" val="3014085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99426"/>
            <a:ext cx="5381625" cy="4253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7096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24400" y="0"/>
            <a:ext cx="4609916" cy="369332"/>
          </a:xfrm>
          <a:prstGeom prst="rect">
            <a:avLst/>
          </a:prstGeom>
          <a:solidFill>
            <a:srgbClr val="FFFF00"/>
          </a:solidFill>
        </p:spPr>
        <p:txBody>
          <a:bodyPr wrap="none">
            <a:spAutoFit/>
          </a:bodyPr>
          <a:lstStyle/>
          <a:p>
            <a:r>
              <a:rPr lang="en-US" dirty="0"/>
              <a:t>essay on impact of </a:t>
            </a:r>
            <a:r>
              <a:rPr lang="en-US" dirty="0" err="1"/>
              <a:t>covid</a:t>
            </a:r>
            <a:r>
              <a:rPr lang="en-US" dirty="0"/>
              <a:t> 19 on </a:t>
            </a:r>
            <a:r>
              <a:rPr lang="en-US" dirty="0" err="1"/>
              <a:t>indian</a:t>
            </a:r>
            <a:r>
              <a:rPr lang="en-US" dirty="0"/>
              <a:t> economy</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976" y="171414"/>
            <a:ext cx="8029575"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6" y="3476625"/>
            <a:ext cx="766762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1" y="474635"/>
            <a:ext cx="7086600" cy="2982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580428"/>
            <a:ext cx="6626915" cy="327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7824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0"/>
            <a:ext cx="5742774"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211133"/>
            <a:ext cx="5854967" cy="1284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637" y="6627"/>
            <a:ext cx="523434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6574" y="3008244"/>
            <a:ext cx="5992026" cy="338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47550"/>
            <a:ext cx="5695950" cy="31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4050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0"/>
            <a:ext cx="5020628"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667001"/>
            <a:ext cx="5569318"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0"/>
            <a:ext cx="72771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2338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57200"/>
            <a:ext cx="10571225" cy="547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46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0"/>
            <a:ext cx="10418379"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190999"/>
            <a:ext cx="10515600" cy="2519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2702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8600"/>
            <a:ext cx="7988198"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4166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050" y="0"/>
            <a:ext cx="6896100" cy="4489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951" y="4489182"/>
            <a:ext cx="6880001"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5417"/>
            <a:ext cx="6705600" cy="3937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715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0"/>
            <a:ext cx="6308501" cy="4010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810000"/>
            <a:ext cx="5543550"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950" y="-24819"/>
            <a:ext cx="5353050" cy="349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784242"/>
            <a:ext cx="5534025"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6432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92898"/>
            <a:ext cx="5372100"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362200" y="49696"/>
            <a:ext cx="9067800" cy="5355312"/>
          </a:xfrm>
          <a:prstGeom prst="rect">
            <a:avLst/>
          </a:prstGeom>
          <a:solidFill>
            <a:schemeClr val="accent3">
              <a:lumMod val="40000"/>
              <a:lumOff val="60000"/>
            </a:schemeClr>
          </a:solidFill>
        </p:spPr>
        <p:txBody>
          <a:bodyPr wrap="square">
            <a:spAutoFit/>
          </a:bodyPr>
          <a:lstStyle/>
          <a:p>
            <a:r>
              <a:rPr lang="en-US" dirty="0"/>
              <a:t>On November 8, 2016, Prime Minister Narendra Modi announced the demonetization of </a:t>
            </a:r>
            <a:r>
              <a:rPr lang="en-US" dirty="0" err="1"/>
              <a:t>Rs</a:t>
            </a:r>
            <a:r>
              <a:rPr lang="en-US" dirty="0"/>
              <a:t>. 500 and </a:t>
            </a:r>
            <a:r>
              <a:rPr lang="en-US" dirty="0" err="1"/>
              <a:t>Rs</a:t>
            </a:r>
            <a:r>
              <a:rPr lang="en-US" dirty="0"/>
              <a:t>. 1,000 currency notes. Furthermore, the government gave two months to deposit demonetized notes in any </a:t>
            </a:r>
            <a:r>
              <a:rPr lang="en-US" dirty="0">
                <a:hlinkClick r:id="rId3"/>
              </a:rPr>
              <a:t>bank</a:t>
            </a:r>
            <a:r>
              <a:rPr lang="en-US" dirty="0" smtClean="0"/>
              <a:t>.</a:t>
            </a:r>
          </a:p>
          <a:p>
            <a:r>
              <a:rPr lang="en-US" b="1" dirty="0"/>
              <a:t>What is demonetization?</a:t>
            </a:r>
          </a:p>
          <a:p>
            <a:r>
              <a:rPr lang="en-US" dirty="0"/>
              <a:t>Demonetization is a process of stripping a currency unit of its status as a legal tender. In simple words, demonetized notes are no longer valid as legal currency. Usually, a new currency replaces the old currency unit/s.</a:t>
            </a:r>
          </a:p>
          <a:p>
            <a:endParaRPr lang="en-US" dirty="0"/>
          </a:p>
          <a:p>
            <a:r>
              <a:rPr lang="en-US" dirty="0"/>
              <a:t>The objectives and outcomes of the scheme in 2016 were:</a:t>
            </a:r>
          </a:p>
          <a:p>
            <a:r>
              <a:rPr lang="en-US" dirty="0"/>
              <a:t>To plug financing to terrorists.</a:t>
            </a:r>
          </a:p>
          <a:p>
            <a:r>
              <a:rPr lang="en-US" dirty="0"/>
              <a:t>To help unearth black </a:t>
            </a:r>
            <a:r>
              <a:rPr lang="en-US" dirty="0">
                <a:hlinkClick r:id="rId4"/>
              </a:rPr>
              <a:t>money</a:t>
            </a:r>
            <a:r>
              <a:rPr lang="en-US" dirty="0"/>
              <a:t>. The unearthed black money will expand the fiscal space of the government.</a:t>
            </a:r>
          </a:p>
          <a:p>
            <a:r>
              <a:rPr lang="en-US" dirty="0"/>
              <a:t>To help reduce interest rates in the banking system</a:t>
            </a:r>
          </a:p>
          <a:p>
            <a:r>
              <a:rPr lang="en-US" dirty="0"/>
              <a:t>To help formalize India’s informal </a:t>
            </a:r>
            <a:r>
              <a:rPr lang="en-US" dirty="0">
                <a:hlinkClick r:id="rId5"/>
              </a:rPr>
              <a:t>economy</a:t>
            </a:r>
            <a:r>
              <a:rPr lang="en-US" dirty="0"/>
              <a:t>. It will reduce the extent of cash transactions and help in the creation of a less-cash economy.</a:t>
            </a:r>
          </a:p>
          <a:p>
            <a:r>
              <a:rPr lang="en-US" dirty="0"/>
              <a:t>The government also offered several incentives to induce people to use digital transactions.</a:t>
            </a:r>
          </a:p>
          <a:p>
            <a:r>
              <a:rPr lang="en-US" dirty="0">
                <a:hlinkClick r:id="rId6"/>
              </a:rPr>
              <a:t/>
            </a:r>
            <a:br>
              <a:rPr lang="en-US" dirty="0">
                <a:hlinkClick r:id="rId6"/>
              </a:rPr>
            </a:br>
            <a:endParaRPr lang="en-US" dirty="0" smtClean="0"/>
          </a:p>
          <a:p>
            <a:endParaRPr lang="en-US" dirty="0"/>
          </a:p>
        </p:txBody>
      </p:sp>
    </p:spTree>
    <p:extLst>
      <p:ext uri="{BB962C8B-B14F-4D97-AF65-F5344CB8AC3E}">
        <p14:creationId xmlns:p14="http://schemas.microsoft.com/office/powerpoint/2010/main" val="3021146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5" y="359535"/>
            <a:ext cx="6953250"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364" y="914400"/>
            <a:ext cx="7952764" cy="338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272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5417"/>
            <a:ext cx="7924800" cy="6277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5973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2636</TotalTime>
  <Words>396</Words>
  <Application>Microsoft Office PowerPoint</Application>
  <PresentationFormat>On-screen Show (4:3)</PresentationFormat>
  <Paragraphs>73</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welcome</dc:creator>
  <cp:lastModifiedBy>welcome</cp:lastModifiedBy>
  <cp:revision>153</cp:revision>
  <dcterms:created xsi:type="dcterms:W3CDTF">2020-05-24T09:59:53Z</dcterms:created>
  <dcterms:modified xsi:type="dcterms:W3CDTF">2021-01-07T11:10:26Z</dcterms:modified>
</cp:coreProperties>
</file>